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63" r:id="rId4"/>
    <p:sldId id="268" r:id="rId5"/>
    <p:sldId id="264" r:id="rId6"/>
    <p:sldId id="259" r:id="rId7"/>
    <p:sldId id="260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D1F"/>
    <a:srgbClr val="F1F8A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68" d="100"/>
          <a:sy n="68" d="100"/>
        </p:scale>
        <p:origin x="-58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ECCE01-2041-43E5-A928-493C30B1379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3786507-EE92-4FE1-B44D-EF3592F7E177}">
      <dgm:prSet phldrT="[ข้อความ]" custT="1"/>
      <dgm:spPr>
        <a:solidFill>
          <a:srgbClr val="00B0F0"/>
        </a:solidFill>
      </dgm:spPr>
      <dgm:t>
        <a:bodyPr/>
        <a:lstStyle/>
        <a:p>
          <a:pPr algn="l"/>
          <a:r>
            <a:rPr lang="en-US" sz="2000" dirty="0" smtClean="0">
              <a:cs typeface="+mj-cs"/>
            </a:rPr>
            <a:t>1</a:t>
          </a:r>
          <a:r>
            <a:rPr lang="th-TH" sz="2000" dirty="0" smtClean="0">
              <a:cs typeface="+mj-cs"/>
            </a:rPr>
            <a:t>. มารับบริการล่าช้า อาจเนื่องมากจากภาวะเศรษฐกิจ ขาดที่ปรึกษา กลัว  ไม่กล้ามาตรวจ ขาดความรู้ความเข้าใจโรค มารับบริการแล้วเสียเวลา  มาตรวจไม่ตรงแผนก</a:t>
          </a:r>
          <a:endParaRPr lang="th-TH" sz="2000" dirty="0">
            <a:cs typeface="+mj-cs"/>
          </a:endParaRPr>
        </a:p>
      </dgm:t>
    </dgm:pt>
    <dgm:pt modelId="{BDADA7DC-82C2-4E06-998B-4046734E569F}" type="parTrans" cxnId="{874FFBD2-EE32-4003-84DE-98F4FBCF4FF4}">
      <dgm:prSet/>
      <dgm:spPr/>
      <dgm:t>
        <a:bodyPr/>
        <a:lstStyle/>
        <a:p>
          <a:endParaRPr lang="th-TH"/>
        </a:p>
      </dgm:t>
    </dgm:pt>
    <dgm:pt modelId="{C3A6A244-021D-4B01-B770-7C7F6EE631FF}" type="sibTrans" cxnId="{874FFBD2-EE32-4003-84DE-98F4FBCF4FF4}">
      <dgm:prSet/>
      <dgm:spPr/>
      <dgm:t>
        <a:bodyPr/>
        <a:lstStyle/>
        <a:p>
          <a:endParaRPr lang="th-TH"/>
        </a:p>
      </dgm:t>
    </dgm:pt>
    <dgm:pt modelId="{354BF3F3-0CD8-4E83-A070-26C08B18FB5B}">
      <dgm:prSet phldrT="[ข้อความ]"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l"/>
          <a:r>
            <a:rPr lang="en-US" sz="2000" dirty="0" smtClean="0">
              <a:cs typeface="+mj-cs"/>
            </a:rPr>
            <a:t>2</a:t>
          </a:r>
          <a:r>
            <a:rPr lang="th-TH" sz="2000" dirty="0" smtClean="0">
              <a:cs typeface="+mj-cs"/>
            </a:rPr>
            <a:t>.  สิทธิการรักษาของผู้รับบริการ ไม่ตรงตามสิทธิการรักษา</a:t>
          </a:r>
          <a:endParaRPr lang="th-TH" sz="2000" dirty="0">
            <a:cs typeface="+mj-cs"/>
          </a:endParaRPr>
        </a:p>
      </dgm:t>
    </dgm:pt>
    <dgm:pt modelId="{814D0276-CAD4-4857-BF81-1A409200734F}" type="parTrans" cxnId="{A4DD85D0-B70E-41D3-9ECC-B9C22B0CB262}">
      <dgm:prSet/>
      <dgm:spPr/>
      <dgm:t>
        <a:bodyPr/>
        <a:lstStyle/>
        <a:p>
          <a:endParaRPr lang="th-TH"/>
        </a:p>
      </dgm:t>
    </dgm:pt>
    <dgm:pt modelId="{A314F0E8-1C80-40CB-B3EA-2A0F4C15A15E}" type="sibTrans" cxnId="{A4DD85D0-B70E-41D3-9ECC-B9C22B0CB262}">
      <dgm:prSet/>
      <dgm:spPr/>
      <dgm:t>
        <a:bodyPr/>
        <a:lstStyle/>
        <a:p>
          <a:endParaRPr lang="th-TH"/>
        </a:p>
      </dgm:t>
    </dgm:pt>
    <dgm:pt modelId="{E0C54171-1B04-4482-BE9A-EBACADA28289}">
      <dgm:prSet phldrT="[ข้อความ]"/>
      <dgm:spPr>
        <a:solidFill>
          <a:schemeClr val="accent2"/>
        </a:solidFill>
      </dgm:spPr>
      <dgm:t>
        <a:bodyPr/>
        <a:lstStyle/>
        <a:p>
          <a:pPr algn="l"/>
          <a:r>
            <a:rPr lang="th-TH" dirty="0" smtClean="0">
              <a:cs typeface="+mj-cs"/>
            </a:rPr>
            <a:t> </a:t>
          </a:r>
          <a:r>
            <a:rPr lang="en-US" dirty="0" smtClean="0">
              <a:cs typeface="+mj-cs"/>
            </a:rPr>
            <a:t>3.</a:t>
          </a:r>
          <a:r>
            <a:rPr lang="th-TH" dirty="0" smtClean="0">
              <a:cs typeface="+mj-cs"/>
            </a:rPr>
            <a:t>ผู้ป่วยที่เริ่มกินยา </a:t>
          </a:r>
          <a:r>
            <a:rPr lang="en-US" dirty="0" smtClean="0">
              <a:cs typeface="+mj-cs"/>
            </a:rPr>
            <a:t>TB  </a:t>
          </a:r>
          <a:r>
            <a:rPr lang="th-TH" dirty="0" smtClean="0">
              <a:cs typeface="+mj-cs"/>
            </a:rPr>
            <a:t>แต่มีปัญหาเรื่องการแพ้ยา </a:t>
          </a:r>
          <a:r>
            <a:rPr lang="en-US" dirty="0" smtClean="0">
              <a:cs typeface="+mj-cs"/>
            </a:rPr>
            <a:t>TB </a:t>
          </a:r>
          <a:r>
            <a:rPr lang="th-TH" dirty="0" smtClean="0">
              <a:cs typeface="+mj-cs"/>
            </a:rPr>
            <a:t>หรือกินยาไม่สม่ำเสมอ ทำให้เริ่มยาต้าน</a:t>
          </a:r>
          <a:r>
            <a:rPr lang="th-TH" dirty="0" err="1" smtClean="0">
              <a:cs typeface="+mj-cs"/>
            </a:rPr>
            <a:t>ไวรัส</a:t>
          </a:r>
          <a:r>
            <a:rPr lang="th-TH" dirty="0" smtClean="0">
              <a:cs typeface="+mj-cs"/>
            </a:rPr>
            <a:t>ล่าช้า เป็นต้น</a:t>
          </a:r>
          <a:endParaRPr lang="th-TH" dirty="0">
            <a:cs typeface="+mj-cs"/>
          </a:endParaRPr>
        </a:p>
      </dgm:t>
    </dgm:pt>
    <dgm:pt modelId="{EA2B6E6B-231C-4912-AC0D-C35DC89C78C0}" type="parTrans" cxnId="{80B2EBA1-E429-4FE0-803E-79412921A9B2}">
      <dgm:prSet/>
      <dgm:spPr/>
      <dgm:t>
        <a:bodyPr/>
        <a:lstStyle/>
        <a:p>
          <a:endParaRPr lang="th-TH"/>
        </a:p>
      </dgm:t>
    </dgm:pt>
    <dgm:pt modelId="{A92CE01F-72B3-4985-B6F6-8B9ECD78D719}" type="sibTrans" cxnId="{80B2EBA1-E429-4FE0-803E-79412921A9B2}">
      <dgm:prSet/>
      <dgm:spPr/>
      <dgm:t>
        <a:bodyPr/>
        <a:lstStyle/>
        <a:p>
          <a:endParaRPr lang="th-TH"/>
        </a:p>
      </dgm:t>
    </dgm:pt>
    <dgm:pt modelId="{955C74C8-2816-4DC9-BB0E-DF64A225D718}" type="pres">
      <dgm:prSet presAssocID="{82ECCE01-2041-43E5-A928-493C30B1379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75B9BB80-F9F4-49D6-BEC2-2234D0B9EF7D}" type="pres">
      <dgm:prSet presAssocID="{F3786507-EE92-4FE1-B44D-EF3592F7E177}" presName="composite" presStyleCnt="0"/>
      <dgm:spPr/>
    </dgm:pt>
    <dgm:pt modelId="{1387726A-2A70-4D9C-B03F-B5377CDC0559}" type="pres">
      <dgm:prSet presAssocID="{F3786507-EE92-4FE1-B44D-EF3592F7E177}" presName="imgShp" presStyleLbl="fgImgPlace1" presStyleIdx="0" presStyleCnt="3" custScaleX="61692" custScaleY="85655" custLinFactNeighborX="-12257" custLinFactNeighborY="-3805"/>
      <dgm:spPr/>
      <dgm:t>
        <a:bodyPr/>
        <a:lstStyle/>
        <a:p>
          <a:endParaRPr lang="th-TH"/>
        </a:p>
      </dgm:t>
    </dgm:pt>
    <dgm:pt modelId="{7554B818-0E0E-4706-82F8-4382D71255AE}" type="pres">
      <dgm:prSet presAssocID="{F3786507-EE92-4FE1-B44D-EF3592F7E177}" presName="txShp" presStyleLbl="node1" presStyleIdx="0" presStyleCnt="3" custScaleX="112725" custScaleY="50025" custLinFactNeighborX="14875" custLinFactNeighborY="-170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6953857-3E89-426C-9FF9-8C588DDFAE73}" type="pres">
      <dgm:prSet presAssocID="{C3A6A244-021D-4B01-B770-7C7F6EE631FF}" presName="spacing" presStyleCnt="0"/>
      <dgm:spPr/>
    </dgm:pt>
    <dgm:pt modelId="{4AE09251-D247-42B1-A225-65D8F0983194}" type="pres">
      <dgm:prSet presAssocID="{354BF3F3-0CD8-4E83-A070-26C08B18FB5B}" presName="composite" presStyleCnt="0"/>
      <dgm:spPr/>
    </dgm:pt>
    <dgm:pt modelId="{3B97E7A8-38E2-4A16-A13D-4DCFC3C5942A}" type="pres">
      <dgm:prSet presAssocID="{354BF3F3-0CD8-4E83-A070-26C08B18FB5B}" presName="imgShp" presStyleLbl="fgImgPlace1" presStyleIdx="1" presStyleCnt="3" custScaleX="63369" custScaleY="82636" custLinFactNeighborX="-11846" custLinFactNeighborY="-16462"/>
      <dgm:spPr/>
      <dgm:t>
        <a:bodyPr/>
        <a:lstStyle/>
        <a:p>
          <a:endParaRPr lang="th-TH"/>
        </a:p>
      </dgm:t>
    </dgm:pt>
    <dgm:pt modelId="{C96217EA-C26E-482E-9FA1-D352048E2071}" type="pres">
      <dgm:prSet presAssocID="{354BF3F3-0CD8-4E83-A070-26C08B18FB5B}" presName="txShp" presStyleLbl="node1" presStyleIdx="1" presStyleCnt="3" custScaleX="113924" custScaleY="53655" custLinFactNeighborX="15041" custLinFactNeighborY="-2620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52FD378-56B8-47FA-8333-2D3B37FFE688}" type="pres">
      <dgm:prSet presAssocID="{A314F0E8-1C80-40CB-B3EA-2A0F4C15A15E}" presName="spacing" presStyleCnt="0"/>
      <dgm:spPr/>
    </dgm:pt>
    <dgm:pt modelId="{5727FA21-2D1F-49B8-942E-495ADD8265BB}" type="pres">
      <dgm:prSet presAssocID="{E0C54171-1B04-4482-BE9A-EBACADA28289}" presName="composite" presStyleCnt="0"/>
      <dgm:spPr/>
    </dgm:pt>
    <dgm:pt modelId="{57655738-E1C5-44C7-9D55-521C9895984B}" type="pres">
      <dgm:prSet presAssocID="{E0C54171-1B04-4482-BE9A-EBACADA28289}" presName="imgShp" presStyleLbl="fgImgPlace1" presStyleIdx="2" presStyleCnt="3" custScaleX="63116" custScaleY="77595" custLinFactNeighborX="-10578" custLinFactNeighborY="-28887"/>
      <dgm:spPr/>
    </dgm:pt>
    <dgm:pt modelId="{199038EE-27AD-4C76-A570-27F8E28BD002}" type="pres">
      <dgm:prSet presAssocID="{E0C54171-1B04-4482-BE9A-EBACADA28289}" presName="txShp" presStyleLbl="node1" presStyleIdx="2" presStyleCnt="3" custScaleX="113924" custScaleY="55125" custLinFactNeighborX="15235" custLinFactNeighborY="-2614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7236568-F444-4E42-AB0B-0597F2A9E371}" type="presOf" srcId="{F3786507-EE92-4FE1-B44D-EF3592F7E177}" destId="{7554B818-0E0E-4706-82F8-4382D71255AE}" srcOrd="0" destOrd="0" presId="urn:microsoft.com/office/officeart/2005/8/layout/vList3"/>
    <dgm:cxn modelId="{874FFBD2-EE32-4003-84DE-98F4FBCF4FF4}" srcId="{82ECCE01-2041-43E5-A928-493C30B13799}" destId="{F3786507-EE92-4FE1-B44D-EF3592F7E177}" srcOrd="0" destOrd="0" parTransId="{BDADA7DC-82C2-4E06-998B-4046734E569F}" sibTransId="{C3A6A244-021D-4B01-B770-7C7F6EE631FF}"/>
    <dgm:cxn modelId="{71214E51-658D-4DBD-B143-3A18A3ACAD42}" type="presOf" srcId="{E0C54171-1B04-4482-BE9A-EBACADA28289}" destId="{199038EE-27AD-4C76-A570-27F8E28BD002}" srcOrd="0" destOrd="0" presId="urn:microsoft.com/office/officeart/2005/8/layout/vList3"/>
    <dgm:cxn modelId="{A60735B3-FCEE-4E7F-A812-FE353A84F679}" type="presOf" srcId="{354BF3F3-0CD8-4E83-A070-26C08B18FB5B}" destId="{C96217EA-C26E-482E-9FA1-D352048E2071}" srcOrd="0" destOrd="0" presId="urn:microsoft.com/office/officeart/2005/8/layout/vList3"/>
    <dgm:cxn modelId="{A4DD85D0-B70E-41D3-9ECC-B9C22B0CB262}" srcId="{82ECCE01-2041-43E5-A928-493C30B13799}" destId="{354BF3F3-0CD8-4E83-A070-26C08B18FB5B}" srcOrd="1" destOrd="0" parTransId="{814D0276-CAD4-4857-BF81-1A409200734F}" sibTransId="{A314F0E8-1C80-40CB-B3EA-2A0F4C15A15E}"/>
    <dgm:cxn modelId="{80B2EBA1-E429-4FE0-803E-79412921A9B2}" srcId="{82ECCE01-2041-43E5-A928-493C30B13799}" destId="{E0C54171-1B04-4482-BE9A-EBACADA28289}" srcOrd="2" destOrd="0" parTransId="{EA2B6E6B-231C-4912-AC0D-C35DC89C78C0}" sibTransId="{A92CE01F-72B3-4985-B6F6-8B9ECD78D719}"/>
    <dgm:cxn modelId="{FBB67EF5-04C7-4E2E-A13C-ED540C6F8699}" type="presOf" srcId="{82ECCE01-2041-43E5-A928-493C30B13799}" destId="{955C74C8-2816-4DC9-BB0E-DF64A225D718}" srcOrd="0" destOrd="0" presId="urn:microsoft.com/office/officeart/2005/8/layout/vList3"/>
    <dgm:cxn modelId="{FF5E258C-F450-423C-8486-B00D4838BB4C}" type="presParOf" srcId="{955C74C8-2816-4DC9-BB0E-DF64A225D718}" destId="{75B9BB80-F9F4-49D6-BEC2-2234D0B9EF7D}" srcOrd="0" destOrd="0" presId="urn:microsoft.com/office/officeart/2005/8/layout/vList3"/>
    <dgm:cxn modelId="{16C61DBE-F5BE-4693-8898-B9E85708B7C2}" type="presParOf" srcId="{75B9BB80-F9F4-49D6-BEC2-2234D0B9EF7D}" destId="{1387726A-2A70-4D9C-B03F-B5377CDC0559}" srcOrd="0" destOrd="0" presId="urn:microsoft.com/office/officeart/2005/8/layout/vList3"/>
    <dgm:cxn modelId="{873842AB-C656-4738-9E26-2651B40B29D3}" type="presParOf" srcId="{75B9BB80-F9F4-49D6-BEC2-2234D0B9EF7D}" destId="{7554B818-0E0E-4706-82F8-4382D71255AE}" srcOrd="1" destOrd="0" presId="urn:microsoft.com/office/officeart/2005/8/layout/vList3"/>
    <dgm:cxn modelId="{3C348C19-80A6-4823-B0D5-E2EA48E4CF79}" type="presParOf" srcId="{955C74C8-2816-4DC9-BB0E-DF64A225D718}" destId="{D6953857-3E89-426C-9FF9-8C588DDFAE73}" srcOrd="1" destOrd="0" presId="urn:microsoft.com/office/officeart/2005/8/layout/vList3"/>
    <dgm:cxn modelId="{0C70AD39-EF23-49A0-8AF2-BD05FDA6789A}" type="presParOf" srcId="{955C74C8-2816-4DC9-BB0E-DF64A225D718}" destId="{4AE09251-D247-42B1-A225-65D8F0983194}" srcOrd="2" destOrd="0" presId="urn:microsoft.com/office/officeart/2005/8/layout/vList3"/>
    <dgm:cxn modelId="{486F3877-3B76-4C38-8055-5F7CEAEF4402}" type="presParOf" srcId="{4AE09251-D247-42B1-A225-65D8F0983194}" destId="{3B97E7A8-38E2-4A16-A13D-4DCFC3C5942A}" srcOrd="0" destOrd="0" presId="urn:microsoft.com/office/officeart/2005/8/layout/vList3"/>
    <dgm:cxn modelId="{38D3725E-2B47-4971-912B-36C5B1400D81}" type="presParOf" srcId="{4AE09251-D247-42B1-A225-65D8F0983194}" destId="{C96217EA-C26E-482E-9FA1-D352048E2071}" srcOrd="1" destOrd="0" presId="urn:microsoft.com/office/officeart/2005/8/layout/vList3"/>
    <dgm:cxn modelId="{B5DBD32E-AC97-4AA1-A076-7F1D30E489E7}" type="presParOf" srcId="{955C74C8-2816-4DC9-BB0E-DF64A225D718}" destId="{B52FD378-56B8-47FA-8333-2D3B37FFE688}" srcOrd="3" destOrd="0" presId="urn:microsoft.com/office/officeart/2005/8/layout/vList3"/>
    <dgm:cxn modelId="{7B5354F0-41BF-4F1B-AC20-1FFAB9AE0002}" type="presParOf" srcId="{955C74C8-2816-4DC9-BB0E-DF64A225D718}" destId="{5727FA21-2D1F-49B8-942E-495ADD8265BB}" srcOrd="4" destOrd="0" presId="urn:microsoft.com/office/officeart/2005/8/layout/vList3"/>
    <dgm:cxn modelId="{7DFA7762-9BAD-4CAF-854E-39E18E94CB84}" type="presParOf" srcId="{5727FA21-2D1F-49B8-942E-495ADD8265BB}" destId="{57655738-E1C5-44C7-9D55-521C9895984B}" srcOrd="0" destOrd="0" presId="urn:microsoft.com/office/officeart/2005/8/layout/vList3"/>
    <dgm:cxn modelId="{DD04B0DF-F83E-4B04-B062-77D6305096E1}" type="presParOf" srcId="{5727FA21-2D1F-49B8-942E-495ADD8265BB}" destId="{199038EE-27AD-4C76-A570-27F8E28BD00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484CF-315E-4477-BDA8-2952A17258A2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B9F7586-2F9A-4C73-8742-19549A99B51C}">
      <dgm:prSet phldrT="[ข้อความ]" custT="1"/>
      <dgm:spPr/>
      <dgm:t>
        <a:bodyPr/>
        <a:lstStyle/>
        <a:p>
          <a:pPr algn="l"/>
          <a:r>
            <a:rPr lang="th-TH" sz="3000" dirty="0" smtClean="0">
              <a:cs typeface="+mj-cs"/>
            </a:rPr>
            <a:t>1. มีการเชื่อมโยงบริการที่เกี่ยวเนื่องกันระหว่าง </a:t>
          </a:r>
          <a:r>
            <a:rPr lang="en-US" sz="3000" dirty="0" smtClean="0">
              <a:cs typeface="+mj-cs"/>
            </a:rPr>
            <a:t>HIV/TB </a:t>
          </a:r>
          <a:r>
            <a:rPr lang="th-TH" sz="3000" dirty="0" smtClean="0">
              <a:cs typeface="+mj-cs"/>
            </a:rPr>
            <a:t>อย่างชัดเจน</a:t>
          </a:r>
          <a:endParaRPr lang="th-TH" sz="3000" dirty="0">
            <a:cs typeface="+mj-cs"/>
          </a:endParaRPr>
        </a:p>
      </dgm:t>
    </dgm:pt>
    <dgm:pt modelId="{13D3BC89-BB0D-4193-8A38-F1C0096F3625}" type="parTrans" cxnId="{78751129-09EA-44E7-A53B-0378768F461F}">
      <dgm:prSet/>
      <dgm:spPr/>
      <dgm:t>
        <a:bodyPr/>
        <a:lstStyle/>
        <a:p>
          <a:endParaRPr lang="th-TH"/>
        </a:p>
      </dgm:t>
    </dgm:pt>
    <dgm:pt modelId="{10BC3904-C7E2-495B-B9AC-FC643999488A}" type="sibTrans" cxnId="{78751129-09EA-44E7-A53B-0378768F461F}">
      <dgm:prSet/>
      <dgm:spPr/>
      <dgm:t>
        <a:bodyPr/>
        <a:lstStyle/>
        <a:p>
          <a:endParaRPr lang="th-TH"/>
        </a:p>
      </dgm:t>
    </dgm:pt>
    <dgm:pt modelId="{3ABB9733-FF94-47DF-8AF2-26AC8C4E3E3B}">
      <dgm:prSet phldrT="[ข้อความ]" custT="1"/>
      <dgm:spPr/>
      <dgm:t>
        <a:bodyPr/>
        <a:lstStyle/>
        <a:p>
          <a:pPr algn="l"/>
          <a:r>
            <a:rPr lang="th-TH" sz="3000" dirty="0" smtClean="0">
              <a:latin typeface="Angsana New" pitchFamily="18" charset="-34"/>
              <a:cs typeface="Angsana New" pitchFamily="18" charset="-34"/>
            </a:rPr>
            <a:t>2. มีการวัดคุณภาพและการประเมินคุณภาพอย่างต่อเนื่อง </a:t>
          </a:r>
          <a:endParaRPr lang="th-TH" sz="3000" dirty="0">
            <a:latin typeface="Angsana New" pitchFamily="18" charset="-34"/>
            <a:cs typeface="Angsana New" pitchFamily="18" charset="-34"/>
          </a:endParaRPr>
        </a:p>
      </dgm:t>
    </dgm:pt>
    <dgm:pt modelId="{D95ED5E8-B4A6-461A-9C73-6CEDCA30BCB9}" type="parTrans" cxnId="{25214E20-6BA3-4B88-9DAE-F660D4800F8B}">
      <dgm:prSet/>
      <dgm:spPr/>
      <dgm:t>
        <a:bodyPr/>
        <a:lstStyle/>
        <a:p>
          <a:endParaRPr lang="th-TH"/>
        </a:p>
      </dgm:t>
    </dgm:pt>
    <dgm:pt modelId="{1856A790-9E2D-40C2-9C57-BE4688AB625A}" type="sibTrans" cxnId="{25214E20-6BA3-4B88-9DAE-F660D4800F8B}">
      <dgm:prSet/>
      <dgm:spPr/>
      <dgm:t>
        <a:bodyPr/>
        <a:lstStyle/>
        <a:p>
          <a:endParaRPr lang="th-TH"/>
        </a:p>
      </dgm:t>
    </dgm:pt>
    <dgm:pt modelId="{06C747CE-01AB-4DAD-9080-215F7A94B808}">
      <dgm:prSet phldrT="[ข้อความ]" custT="1"/>
      <dgm:spPr/>
      <dgm:t>
        <a:bodyPr/>
        <a:lstStyle/>
        <a:p>
          <a:pPr algn="l"/>
          <a:r>
            <a:rPr lang="th-TH" sz="3000" dirty="0" smtClean="0">
              <a:cs typeface="+mj-cs"/>
            </a:rPr>
            <a:t>3.  มีการจัดระบบการดำเนินงานที่เห็นภาพเชิงปฏิบัติได้</a:t>
          </a:r>
          <a:endParaRPr lang="th-TH" sz="3000" dirty="0">
            <a:cs typeface="+mj-cs"/>
          </a:endParaRPr>
        </a:p>
      </dgm:t>
    </dgm:pt>
    <dgm:pt modelId="{6871605E-3E55-4C3E-9576-928F8BE91C0F}" type="parTrans" cxnId="{84326817-1B2E-4CA2-AEE5-473214EB138E}">
      <dgm:prSet/>
      <dgm:spPr/>
      <dgm:t>
        <a:bodyPr/>
        <a:lstStyle/>
        <a:p>
          <a:endParaRPr lang="th-TH"/>
        </a:p>
      </dgm:t>
    </dgm:pt>
    <dgm:pt modelId="{043622C6-B496-4254-A28A-00B127BC3B62}" type="sibTrans" cxnId="{84326817-1B2E-4CA2-AEE5-473214EB138E}">
      <dgm:prSet/>
      <dgm:spPr/>
      <dgm:t>
        <a:bodyPr/>
        <a:lstStyle/>
        <a:p>
          <a:endParaRPr lang="th-TH"/>
        </a:p>
      </dgm:t>
    </dgm:pt>
    <dgm:pt modelId="{0028A3C5-BE8B-409A-A8FC-820F0F61EF2B}" type="pres">
      <dgm:prSet presAssocID="{5A9484CF-315E-4477-BDA8-2952A17258A2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9314DAF0-7516-4B22-A9BE-577A16CD01A0}" type="pres">
      <dgm:prSet presAssocID="{2B9F7586-2F9A-4C73-8742-19549A99B51C}" presName="horFlow" presStyleCnt="0"/>
      <dgm:spPr/>
    </dgm:pt>
    <dgm:pt modelId="{A916CBCA-7E77-4285-845C-930CB0C9D3A4}" type="pres">
      <dgm:prSet presAssocID="{2B9F7586-2F9A-4C73-8742-19549A99B51C}" presName="bigChev" presStyleLbl="node1" presStyleIdx="0" presStyleCnt="3" custScaleX="241509"/>
      <dgm:spPr/>
      <dgm:t>
        <a:bodyPr/>
        <a:lstStyle/>
        <a:p>
          <a:endParaRPr lang="th-TH"/>
        </a:p>
      </dgm:t>
    </dgm:pt>
    <dgm:pt modelId="{A39D0C35-5E33-4868-B702-A00DF3983086}" type="pres">
      <dgm:prSet presAssocID="{2B9F7586-2F9A-4C73-8742-19549A99B51C}" presName="vSp" presStyleCnt="0"/>
      <dgm:spPr/>
    </dgm:pt>
    <dgm:pt modelId="{351A0ABD-A2B4-4E56-841F-33BF66352F17}" type="pres">
      <dgm:prSet presAssocID="{3ABB9733-FF94-47DF-8AF2-26AC8C4E3E3B}" presName="horFlow" presStyleCnt="0"/>
      <dgm:spPr/>
    </dgm:pt>
    <dgm:pt modelId="{444DFF72-585D-49AB-84DE-B6159DD8BE46}" type="pres">
      <dgm:prSet presAssocID="{3ABB9733-FF94-47DF-8AF2-26AC8C4E3E3B}" presName="bigChev" presStyleLbl="node1" presStyleIdx="1" presStyleCnt="3" custScaleX="241509"/>
      <dgm:spPr/>
      <dgm:t>
        <a:bodyPr/>
        <a:lstStyle/>
        <a:p>
          <a:endParaRPr lang="th-TH"/>
        </a:p>
      </dgm:t>
    </dgm:pt>
    <dgm:pt modelId="{1F66C102-76AB-441A-82E5-B110C6E4F6F9}" type="pres">
      <dgm:prSet presAssocID="{3ABB9733-FF94-47DF-8AF2-26AC8C4E3E3B}" presName="vSp" presStyleCnt="0"/>
      <dgm:spPr/>
    </dgm:pt>
    <dgm:pt modelId="{824ACEDB-9EC3-4D62-B2BD-A8AE229618A8}" type="pres">
      <dgm:prSet presAssocID="{06C747CE-01AB-4DAD-9080-215F7A94B808}" presName="horFlow" presStyleCnt="0"/>
      <dgm:spPr/>
    </dgm:pt>
    <dgm:pt modelId="{83F5EEC5-023B-411D-AE13-440B410E349E}" type="pres">
      <dgm:prSet presAssocID="{06C747CE-01AB-4DAD-9080-215F7A94B808}" presName="bigChev" presStyleLbl="node1" presStyleIdx="2" presStyleCnt="3" custScaleX="241509"/>
      <dgm:spPr/>
      <dgm:t>
        <a:bodyPr/>
        <a:lstStyle/>
        <a:p>
          <a:endParaRPr lang="th-TH"/>
        </a:p>
      </dgm:t>
    </dgm:pt>
  </dgm:ptLst>
  <dgm:cxnLst>
    <dgm:cxn modelId="{358E7881-0E2A-4BF2-83C5-0A750C4E9932}" type="presOf" srcId="{2B9F7586-2F9A-4C73-8742-19549A99B51C}" destId="{A916CBCA-7E77-4285-845C-930CB0C9D3A4}" srcOrd="0" destOrd="0" presId="urn:microsoft.com/office/officeart/2005/8/layout/lProcess3"/>
    <dgm:cxn modelId="{A26762E1-701B-441D-BE9F-A50537C360AB}" type="presOf" srcId="{3ABB9733-FF94-47DF-8AF2-26AC8C4E3E3B}" destId="{444DFF72-585D-49AB-84DE-B6159DD8BE46}" srcOrd="0" destOrd="0" presId="urn:microsoft.com/office/officeart/2005/8/layout/lProcess3"/>
    <dgm:cxn modelId="{84326817-1B2E-4CA2-AEE5-473214EB138E}" srcId="{5A9484CF-315E-4477-BDA8-2952A17258A2}" destId="{06C747CE-01AB-4DAD-9080-215F7A94B808}" srcOrd="2" destOrd="0" parTransId="{6871605E-3E55-4C3E-9576-928F8BE91C0F}" sibTransId="{043622C6-B496-4254-A28A-00B127BC3B62}"/>
    <dgm:cxn modelId="{E834B850-76CA-4D65-B989-36E138D885CA}" type="presOf" srcId="{06C747CE-01AB-4DAD-9080-215F7A94B808}" destId="{83F5EEC5-023B-411D-AE13-440B410E349E}" srcOrd="0" destOrd="0" presId="urn:microsoft.com/office/officeart/2005/8/layout/lProcess3"/>
    <dgm:cxn modelId="{13E4C09C-AE1A-44FA-B40D-540607D1FC54}" type="presOf" srcId="{5A9484CF-315E-4477-BDA8-2952A17258A2}" destId="{0028A3C5-BE8B-409A-A8FC-820F0F61EF2B}" srcOrd="0" destOrd="0" presId="urn:microsoft.com/office/officeart/2005/8/layout/lProcess3"/>
    <dgm:cxn modelId="{78751129-09EA-44E7-A53B-0378768F461F}" srcId="{5A9484CF-315E-4477-BDA8-2952A17258A2}" destId="{2B9F7586-2F9A-4C73-8742-19549A99B51C}" srcOrd="0" destOrd="0" parTransId="{13D3BC89-BB0D-4193-8A38-F1C0096F3625}" sibTransId="{10BC3904-C7E2-495B-B9AC-FC643999488A}"/>
    <dgm:cxn modelId="{25214E20-6BA3-4B88-9DAE-F660D4800F8B}" srcId="{5A9484CF-315E-4477-BDA8-2952A17258A2}" destId="{3ABB9733-FF94-47DF-8AF2-26AC8C4E3E3B}" srcOrd="1" destOrd="0" parTransId="{D95ED5E8-B4A6-461A-9C73-6CEDCA30BCB9}" sibTransId="{1856A790-9E2D-40C2-9C57-BE4688AB625A}"/>
    <dgm:cxn modelId="{9009DA9C-BED0-44B8-ACC6-ABD8BA14EBAF}" type="presParOf" srcId="{0028A3C5-BE8B-409A-A8FC-820F0F61EF2B}" destId="{9314DAF0-7516-4B22-A9BE-577A16CD01A0}" srcOrd="0" destOrd="0" presId="urn:microsoft.com/office/officeart/2005/8/layout/lProcess3"/>
    <dgm:cxn modelId="{09EEEEE7-D52D-4B76-9D20-1B94B0ACCB8E}" type="presParOf" srcId="{9314DAF0-7516-4B22-A9BE-577A16CD01A0}" destId="{A916CBCA-7E77-4285-845C-930CB0C9D3A4}" srcOrd="0" destOrd="0" presId="urn:microsoft.com/office/officeart/2005/8/layout/lProcess3"/>
    <dgm:cxn modelId="{5D8599DD-CB8B-4965-B192-9063BB5C882A}" type="presParOf" srcId="{0028A3C5-BE8B-409A-A8FC-820F0F61EF2B}" destId="{A39D0C35-5E33-4868-B702-A00DF3983086}" srcOrd="1" destOrd="0" presId="urn:microsoft.com/office/officeart/2005/8/layout/lProcess3"/>
    <dgm:cxn modelId="{B6366B3F-9E66-4030-A94E-0BE1698A1A60}" type="presParOf" srcId="{0028A3C5-BE8B-409A-A8FC-820F0F61EF2B}" destId="{351A0ABD-A2B4-4E56-841F-33BF66352F17}" srcOrd="2" destOrd="0" presId="urn:microsoft.com/office/officeart/2005/8/layout/lProcess3"/>
    <dgm:cxn modelId="{BF911AD3-922F-44E2-9CA5-450FBAF9EFB3}" type="presParOf" srcId="{351A0ABD-A2B4-4E56-841F-33BF66352F17}" destId="{444DFF72-585D-49AB-84DE-B6159DD8BE46}" srcOrd="0" destOrd="0" presId="urn:microsoft.com/office/officeart/2005/8/layout/lProcess3"/>
    <dgm:cxn modelId="{DE360606-F426-4C82-92A0-ECF1C1C7ACC7}" type="presParOf" srcId="{0028A3C5-BE8B-409A-A8FC-820F0F61EF2B}" destId="{1F66C102-76AB-441A-82E5-B110C6E4F6F9}" srcOrd="3" destOrd="0" presId="urn:microsoft.com/office/officeart/2005/8/layout/lProcess3"/>
    <dgm:cxn modelId="{AAD34756-0C7D-4E6D-B8CA-0D425E38346B}" type="presParOf" srcId="{0028A3C5-BE8B-409A-A8FC-820F0F61EF2B}" destId="{824ACEDB-9EC3-4D62-B2BD-A8AE229618A8}" srcOrd="4" destOrd="0" presId="urn:microsoft.com/office/officeart/2005/8/layout/lProcess3"/>
    <dgm:cxn modelId="{DD91CC39-EF70-4669-B928-4E28DB0BC084}" type="presParOf" srcId="{824ACEDB-9EC3-4D62-B2BD-A8AE229618A8}" destId="{83F5EEC5-023B-411D-AE13-440B410E349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554B818-0E0E-4706-82F8-4382D71255AE}">
      <dsp:nvSpPr>
        <dsp:cNvPr id="0" name=""/>
        <dsp:cNvSpPr/>
      </dsp:nvSpPr>
      <dsp:spPr>
        <a:xfrm rot="10800000">
          <a:off x="2079334" y="233503"/>
          <a:ext cx="6854536" cy="725039"/>
        </a:xfrm>
        <a:prstGeom prst="homePlat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9125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+mj-cs"/>
            </a:rPr>
            <a:t>1</a:t>
          </a:r>
          <a:r>
            <a:rPr lang="th-TH" sz="2000" kern="1200" dirty="0" smtClean="0">
              <a:cs typeface="+mj-cs"/>
            </a:rPr>
            <a:t>. มารับบริการล่าช้า อาจเนื่องมากจากภาวะเศรษฐกิจ ขาดที่ปรึกษา กลัว  ไม่กล้ามาตรวจ ขาดความรู้ความเข้าใจโรค มารับบริการแล้วเสียเวลา  มาตรวจไม่ตรงแผนก</a:t>
          </a:r>
          <a:endParaRPr lang="th-TH" sz="2000" kern="1200" dirty="0">
            <a:cs typeface="+mj-cs"/>
          </a:endParaRPr>
        </a:p>
      </dsp:txBody>
      <dsp:txXfrm rot="10800000">
        <a:off x="2079334" y="233503"/>
        <a:ext cx="6854536" cy="725039"/>
      </dsp:txXfrm>
    </dsp:sp>
    <dsp:sp modelId="{1387726A-2A70-4D9C-B03F-B5377CDC0559}">
      <dsp:nvSpPr>
        <dsp:cNvPr id="0" name=""/>
        <dsp:cNvSpPr/>
      </dsp:nvSpPr>
      <dsp:spPr>
        <a:xfrm>
          <a:off x="936994" y="0"/>
          <a:ext cx="894136" cy="12414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6217EA-C26E-482E-9FA1-D352048E2071}">
      <dsp:nvSpPr>
        <dsp:cNvPr id="0" name=""/>
        <dsp:cNvSpPr/>
      </dsp:nvSpPr>
      <dsp:spPr>
        <a:xfrm rot="10800000">
          <a:off x="2040823" y="1504287"/>
          <a:ext cx="6927445" cy="777651"/>
        </a:xfrm>
        <a:prstGeom prst="homePlat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9125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cs typeface="+mj-cs"/>
            </a:rPr>
            <a:t>2</a:t>
          </a:r>
          <a:r>
            <a:rPr lang="th-TH" sz="2000" kern="1200" dirty="0" smtClean="0">
              <a:cs typeface="+mj-cs"/>
            </a:rPr>
            <a:t>.  สิทธิการรักษาของผู้รับบริการ ไม่ตรงตามสิทธิการรักษา</a:t>
          </a:r>
          <a:endParaRPr lang="th-TH" sz="2000" kern="1200" dirty="0">
            <a:cs typeface="+mj-cs"/>
          </a:endParaRPr>
        </a:p>
      </dsp:txBody>
      <dsp:txXfrm rot="10800000">
        <a:off x="2040823" y="1504287"/>
        <a:ext cx="6927445" cy="777651"/>
      </dsp:txXfrm>
    </dsp:sp>
    <dsp:sp modelId="{3B97E7A8-38E2-4A16-A13D-4DCFC3C5942A}">
      <dsp:nvSpPr>
        <dsp:cNvPr id="0" name=""/>
        <dsp:cNvSpPr/>
      </dsp:nvSpPr>
      <dsp:spPr>
        <a:xfrm>
          <a:off x="918647" y="1435537"/>
          <a:ext cx="918441" cy="119768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9038EE-27AD-4C76-A570-27F8E28BD002}">
      <dsp:nvSpPr>
        <dsp:cNvPr id="0" name=""/>
        <dsp:cNvSpPr/>
      </dsp:nvSpPr>
      <dsp:spPr>
        <a:xfrm rot="10800000">
          <a:off x="2051703" y="3088364"/>
          <a:ext cx="6927445" cy="798957"/>
        </a:xfrm>
        <a:prstGeom prst="homePlat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9125" tIns="76200" rIns="14224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cs typeface="+mj-cs"/>
            </a:rPr>
            <a:t> </a:t>
          </a:r>
          <a:r>
            <a:rPr lang="en-US" sz="2000" kern="1200" dirty="0" smtClean="0">
              <a:cs typeface="+mj-cs"/>
            </a:rPr>
            <a:t>3.</a:t>
          </a:r>
          <a:r>
            <a:rPr lang="th-TH" sz="2000" kern="1200" dirty="0" smtClean="0">
              <a:cs typeface="+mj-cs"/>
            </a:rPr>
            <a:t>ผู้ป่วยที่เริ่มกินยา </a:t>
          </a:r>
          <a:r>
            <a:rPr lang="en-US" sz="2000" kern="1200" dirty="0" smtClean="0">
              <a:cs typeface="+mj-cs"/>
            </a:rPr>
            <a:t>TB  </a:t>
          </a:r>
          <a:r>
            <a:rPr lang="th-TH" sz="2000" kern="1200" dirty="0" smtClean="0">
              <a:cs typeface="+mj-cs"/>
            </a:rPr>
            <a:t>แต่มีปัญหาเรื่องการแพ้ยา </a:t>
          </a:r>
          <a:r>
            <a:rPr lang="en-US" sz="2000" kern="1200" dirty="0" smtClean="0">
              <a:cs typeface="+mj-cs"/>
            </a:rPr>
            <a:t>TB </a:t>
          </a:r>
          <a:r>
            <a:rPr lang="th-TH" sz="2000" kern="1200" dirty="0" smtClean="0">
              <a:cs typeface="+mj-cs"/>
            </a:rPr>
            <a:t>หรือกินยาไม่สม่ำเสมอ ทำให้เริ่มยาต้าน</a:t>
          </a:r>
          <a:r>
            <a:rPr lang="th-TH" sz="2000" kern="1200" dirty="0" err="1" smtClean="0">
              <a:cs typeface="+mj-cs"/>
            </a:rPr>
            <a:t>ไวรัส</a:t>
          </a:r>
          <a:r>
            <a:rPr lang="th-TH" sz="2000" kern="1200" dirty="0" smtClean="0">
              <a:cs typeface="+mj-cs"/>
            </a:rPr>
            <a:t>ล่าช้า เป็นต้น</a:t>
          </a:r>
          <a:endParaRPr lang="th-TH" sz="2000" kern="1200" dirty="0">
            <a:cs typeface="+mj-cs"/>
          </a:endParaRPr>
        </a:p>
      </dsp:txBody>
      <dsp:txXfrm rot="10800000">
        <a:off x="2051703" y="3088364"/>
        <a:ext cx="6927445" cy="798957"/>
      </dsp:txXfrm>
    </dsp:sp>
    <dsp:sp modelId="{57655738-E1C5-44C7-9D55-521C9895984B}">
      <dsp:nvSpPr>
        <dsp:cNvPr id="0" name=""/>
        <dsp:cNvSpPr/>
      </dsp:nvSpPr>
      <dsp:spPr>
        <a:xfrm>
          <a:off x="937942" y="2885787"/>
          <a:ext cx="914775" cy="11246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16CBCA-7E77-4285-845C-930CB0C9D3A4}">
      <dsp:nvSpPr>
        <dsp:cNvPr id="0" name=""/>
        <dsp:cNvSpPr/>
      </dsp:nvSpPr>
      <dsp:spPr>
        <a:xfrm>
          <a:off x="6" y="110969"/>
          <a:ext cx="7072349" cy="117135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kern="1200" dirty="0" smtClean="0">
              <a:cs typeface="+mj-cs"/>
            </a:rPr>
            <a:t>1. มีการเชื่อมโยงบริการที่เกี่ยวเนื่องกันระหว่าง </a:t>
          </a:r>
          <a:r>
            <a:rPr lang="en-US" sz="3000" kern="1200" dirty="0" smtClean="0">
              <a:cs typeface="+mj-cs"/>
            </a:rPr>
            <a:t>HIV/TB </a:t>
          </a:r>
          <a:r>
            <a:rPr lang="th-TH" sz="3000" kern="1200" dirty="0" smtClean="0">
              <a:cs typeface="+mj-cs"/>
            </a:rPr>
            <a:t>อย่างชัดเจน</a:t>
          </a:r>
          <a:endParaRPr lang="th-TH" sz="3000" kern="1200" dirty="0">
            <a:cs typeface="+mj-cs"/>
          </a:endParaRPr>
        </a:p>
      </dsp:txBody>
      <dsp:txXfrm>
        <a:off x="6" y="110969"/>
        <a:ext cx="7072349" cy="1171359"/>
      </dsp:txXfrm>
    </dsp:sp>
    <dsp:sp modelId="{444DFF72-585D-49AB-84DE-B6159DD8BE46}">
      <dsp:nvSpPr>
        <dsp:cNvPr id="0" name=""/>
        <dsp:cNvSpPr/>
      </dsp:nvSpPr>
      <dsp:spPr>
        <a:xfrm>
          <a:off x="6" y="1446320"/>
          <a:ext cx="7072349" cy="1171359"/>
        </a:xfrm>
        <a:prstGeom prst="chevr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kern="1200" dirty="0" smtClean="0">
              <a:latin typeface="Angsana New" pitchFamily="18" charset="-34"/>
              <a:cs typeface="Angsana New" pitchFamily="18" charset="-34"/>
            </a:rPr>
            <a:t>2. มีการวัดคุณภาพและการประเมินคุณภาพอย่างต่อเนื่อง </a:t>
          </a:r>
          <a:endParaRPr lang="th-TH" sz="3000" kern="1200" dirty="0">
            <a:latin typeface="Angsana New" pitchFamily="18" charset="-34"/>
            <a:cs typeface="Angsana New" pitchFamily="18" charset="-34"/>
          </a:endParaRPr>
        </a:p>
      </dsp:txBody>
      <dsp:txXfrm>
        <a:off x="6" y="1446320"/>
        <a:ext cx="7072349" cy="1171359"/>
      </dsp:txXfrm>
    </dsp:sp>
    <dsp:sp modelId="{83F5EEC5-023B-411D-AE13-440B410E349E}">
      <dsp:nvSpPr>
        <dsp:cNvPr id="0" name=""/>
        <dsp:cNvSpPr/>
      </dsp:nvSpPr>
      <dsp:spPr>
        <a:xfrm>
          <a:off x="6" y="2781670"/>
          <a:ext cx="7072349" cy="1171359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000" kern="1200" dirty="0" smtClean="0">
              <a:cs typeface="+mj-cs"/>
            </a:rPr>
            <a:t>3.  มีการจัดระบบการดำเนินงานที่เห็นภาพเชิงปฏิบัติได้</a:t>
          </a:r>
          <a:endParaRPr lang="th-TH" sz="3000" kern="1200" dirty="0">
            <a:cs typeface="+mj-cs"/>
          </a:endParaRPr>
        </a:p>
      </dsp:txBody>
      <dsp:txXfrm>
        <a:off x="6" y="2781670"/>
        <a:ext cx="7072349" cy="1171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E4979-4B5C-412E-A9B0-B4492992F4A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9E78E-3F51-4B9C-87FD-DD44F76B852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DA8EA-27A9-4453-8B82-0C2526E25DC8}" type="slidenum">
              <a:rPr lang="th-TH" smtClean="0"/>
              <a:pPr/>
              <a:t>1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9E78E-3F51-4B9C-87FD-DD44F76B8521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99E78E-3F51-4B9C-87FD-DD44F76B8521}" type="slidenum">
              <a:rPr lang="th-TH" smtClean="0"/>
              <a:pPr/>
              <a:t>11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72AB9-8BA7-4C23-85FE-EF932DD4713C}" type="datetimeFigureOut">
              <a:rPr lang="th-TH" smtClean="0"/>
              <a:pPr/>
              <a:t>30/05/58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8691F-C4E2-4221-BE2B-9A01C13671B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package" Target="../embeddings/_______Microsoft_Office_Word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untitled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4414" y="3000372"/>
            <a:ext cx="1933958" cy="1962149"/>
          </a:xfrm>
          <a:prstGeom prst="rect">
            <a:avLst/>
          </a:prstGeom>
        </p:spPr>
      </p:pic>
      <p:sp>
        <p:nvSpPr>
          <p:cNvPr id="9" name="สี่เหลี่ยมผืนผ้า 8"/>
          <p:cNvSpPr/>
          <p:nvPr/>
        </p:nvSpPr>
        <p:spPr>
          <a:xfrm>
            <a:off x="785786" y="500042"/>
            <a:ext cx="764877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การดูแลผู้ติดเชื้อ</a:t>
            </a:r>
            <a:r>
              <a:rPr lang="th-TH" sz="3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เอช</a:t>
            </a:r>
            <a:r>
              <a:rPr lang="th-TH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ไอวีและผู้ป่วยวัณโรค </a:t>
            </a:r>
          </a:p>
          <a:p>
            <a:pPr algn="ctr"/>
            <a:r>
              <a:rPr lang="th-TH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โรงพยาบาลเจริญกรุงประชารักษ์</a:t>
            </a:r>
          </a:p>
          <a:p>
            <a:pPr algn="ctr"/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ขนาด 408 เตียง</a:t>
            </a:r>
          </a:p>
          <a:p>
            <a:pPr algn="ctr"/>
            <a:r>
              <a:rPr lang="th-TH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สังกัดสำนักการแพทย์ กรุงเทพมหานคร</a:t>
            </a:r>
            <a:endParaRPr lang="th-TH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143240" y="3357562"/>
            <a:ext cx="4572032" cy="15001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cs typeface="+mj-cs"/>
              </a:rPr>
              <a:t>นางสมปอง  พวงแก้ว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cs typeface="+mj-cs"/>
              </a:rPr>
              <a:t>ผู้ประสานงานด้านเอดส์ 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cs typeface="+mj-cs"/>
              </a:rPr>
              <a:t>ฝ่ายการพยาบาล กลุ่มงานผู้ป่วยนอก</a:t>
            </a:r>
          </a:p>
          <a:p>
            <a:pPr algn="ctr"/>
            <a:r>
              <a:rPr lang="th-TH" sz="2400" b="1" dirty="0" smtClean="0">
                <a:solidFill>
                  <a:schemeClr val="tx1"/>
                </a:solidFill>
                <a:cs typeface="+mj-cs"/>
              </a:rPr>
              <a:t>โทร 02-289-7509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cs typeface="+mj-cs"/>
              </a:rPr>
              <a:t>E-mail :  puangkaewpong@hotmial.com</a:t>
            </a:r>
            <a:endParaRPr lang="th-TH" sz="20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  <p:sp>
        <p:nvSpPr>
          <p:cNvPr id="5" name="ยกนูน 4"/>
          <p:cNvSpPr/>
          <p:nvPr/>
        </p:nvSpPr>
        <p:spPr>
          <a:xfrm>
            <a:off x="2357422" y="1285860"/>
            <a:ext cx="4714908" cy="1000132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 smtClean="0">
                <a:cs typeface="+mj-cs"/>
              </a:rPr>
              <a:t>บทเรียนที่ไดรับ</a:t>
            </a:r>
            <a:endParaRPr lang="th-TH" sz="3600" dirty="0">
              <a:cs typeface="+mj-cs"/>
            </a:endParaRPr>
          </a:p>
        </p:txBody>
      </p:sp>
      <p:graphicFrame>
        <p:nvGraphicFramePr>
          <p:cNvPr id="7" name="ไดอะแกรม 6"/>
          <p:cNvGraphicFramePr/>
          <p:nvPr/>
        </p:nvGraphicFramePr>
        <p:xfrm>
          <a:off x="1000100" y="2571744"/>
          <a:ext cx="707236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bann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  <p:sp>
        <p:nvSpPr>
          <p:cNvPr id="5" name="ยกนูน 4"/>
          <p:cNvSpPr/>
          <p:nvPr/>
        </p:nvSpPr>
        <p:spPr>
          <a:xfrm>
            <a:off x="2143108" y="1142984"/>
            <a:ext cx="4929222" cy="785818"/>
          </a:xfrm>
          <a:prstGeom prst="beve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2">
                    <a:lumMod val="75000"/>
                  </a:schemeClr>
                </a:solidFill>
                <a:latin typeface="Angsana New" pitchFamily="18" charset="-34"/>
                <a:cs typeface="Angsana New" pitchFamily="18" charset="-34"/>
              </a:rPr>
              <a:t>ประเด็นการพัฒนาอย่างต่อเนื่อง</a:t>
            </a:r>
            <a:endParaRPr lang="th-TH" sz="3600" b="1" dirty="0">
              <a:solidFill>
                <a:schemeClr val="tx2">
                  <a:lumMod val="75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คำบรรยายภาพแบบลูกศรขึ้น 8"/>
          <p:cNvSpPr/>
          <p:nvPr/>
        </p:nvSpPr>
        <p:spPr>
          <a:xfrm>
            <a:off x="3214678" y="2714620"/>
            <a:ext cx="2500330" cy="71438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1.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ให้การดูแลรักษาแบบองค์รวม</a:t>
            </a:r>
            <a:endParaRPr lang="th-TH" sz="20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12" name="วงรี 11"/>
          <p:cNvSpPr/>
          <p:nvPr/>
        </p:nvSpPr>
        <p:spPr>
          <a:xfrm>
            <a:off x="3500430" y="2071678"/>
            <a:ext cx="1857388" cy="64294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TB/HIV</a:t>
            </a:r>
            <a:endParaRPr lang="th-TH" dirty="0"/>
          </a:p>
        </p:txBody>
      </p:sp>
      <p:sp>
        <p:nvSpPr>
          <p:cNvPr id="13" name="คำบรรยายภาพแบบลูกศรขึ้น 12"/>
          <p:cNvSpPr/>
          <p:nvPr/>
        </p:nvSpPr>
        <p:spPr>
          <a:xfrm>
            <a:off x="3000364" y="3357562"/>
            <a:ext cx="3000396" cy="71438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2.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มีระบบการติดตามผู้ป่วยอย่างชัดเจน</a:t>
            </a:r>
            <a:endParaRPr lang="th-TH" sz="20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15" name="คำบรรยายภาพแบบลูกศรขึ้น 14"/>
          <p:cNvSpPr/>
          <p:nvPr/>
        </p:nvSpPr>
        <p:spPr>
          <a:xfrm>
            <a:off x="1643042" y="4643446"/>
            <a:ext cx="5771312" cy="71438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4.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มีระบบการส่งต่อระหว่างโรงพยาบาลกับศูนย์บริการสาธารณสุขอย่างชัดเจน</a:t>
            </a:r>
            <a:endParaRPr lang="th-TH" sz="20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16" name="คำบรรยายภาพแบบลูกศรขึ้น 15"/>
          <p:cNvSpPr/>
          <p:nvPr/>
        </p:nvSpPr>
        <p:spPr>
          <a:xfrm>
            <a:off x="1428728" y="5286388"/>
            <a:ext cx="6143668" cy="71438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5.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มีการประสานงานระหว่างคลินิก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TB/HIV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เพื่อการติดตามการรักษาได้รวดเร็วขึ้น</a:t>
            </a:r>
            <a:endParaRPr lang="th-TH" sz="20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17" name="คำบรรยายภาพแบบลูกศรขึ้น 16"/>
          <p:cNvSpPr/>
          <p:nvPr/>
        </p:nvSpPr>
        <p:spPr>
          <a:xfrm>
            <a:off x="2285984" y="4000504"/>
            <a:ext cx="4485428" cy="71438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3.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การป้องกันดูแลรักษาผู้ป่วย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TB/HIV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 อย่างมีประสิทธิภาพ</a:t>
            </a:r>
            <a:endParaRPr lang="th-TH" sz="20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  <p:sp>
        <p:nvSpPr>
          <p:cNvPr id="18" name="คำบรรยายภาพแบบลูกศรขึ้น 17"/>
          <p:cNvSpPr/>
          <p:nvPr/>
        </p:nvSpPr>
        <p:spPr>
          <a:xfrm>
            <a:off x="642910" y="5929330"/>
            <a:ext cx="7715304" cy="714380"/>
          </a:xfrm>
          <a:prstGeom prst="up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6.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พัฒนาระบบการตรวจเลือด</a:t>
            </a:r>
            <a:r>
              <a:rPr lang="th-TH" sz="2000" b="1" dirty="0" err="1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เอช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ไอวีแบบทราบผลในวันเดียว จะทำให้ผู้ป่วย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TB/HIV </a:t>
            </a:r>
            <a:r>
              <a:rPr lang="th-TH" sz="2000" b="1" dirty="0" smtClean="0">
                <a:solidFill>
                  <a:schemeClr val="tx2">
                    <a:lumMod val="75000"/>
                  </a:schemeClr>
                </a:solidFill>
                <a:cs typeface="+mj-cs"/>
              </a:rPr>
              <a:t>เข้าสู่การรักษาเร็วขึ้น </a:t>
            </a:r>
            <a:endParaRPr lang="th-TH" sz="20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42984"/>
          </a:xfrm>
          <a:prstGeom prst="rect">
            <a:avLst/>
          </a:prstGeom>
        </p:spPr>
      </p:pic>
      <p:sp>
        <p:nvSpPr>
          <p:cNvPr id="11" name="ยกนูน 10"/>
          <p:cNvSpPr/>
          <p:nvPr/>
        </p:nvSpPr>
        <p:spPr>
          <a:xfrm>
            <a:off x="1357290" y="1571612"/>
            <a:ext cx="6357982" cy="1857388"/>
          </a:xfrm>
          <a:prstGeom prst="bevel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2143108" y="1857364"/>
            <a:ext cx="495680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ไม่ติด ไม่ตาย ไม่ตีตรา </a:t>
            </a:r>
          </a:p>
          <a:p>
            <a:pPr algn="ctr"/>
            <a:r>
              <a:rPr lang="th-TH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j-cs"/>
              </a:rPr>
              <a:t>ร่วมยุติปัญหาเอดส์และเพศสัมพันธ์</a:t>
            </a:r>
            <a:endParaRPr lang="th-TH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+mj-cs"/>
            </a:endParaRPr>
          </a:p>
        </p:txBody>
      </p:sp>
      <p:pic>
        <p:nvPicPr>
          <p:cNvPr id="13" name="รูปภาพ 12" descr="1_1_~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142984"/>
            <a:ext cx="1332540" cy="1992148"/>
          </a:xfrm>
          <a:prstGeom prst="rect">
            <a:avLst/>
          </a:prstGeom>
        </p:spPr>
      </p:pic>
      <p:pic>
        <p:nvPicPr>
          <p:cNvPr id="15" name="รูปภาพ 14" descr="untitled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4429132"/>
            <a:ext cx="4071966" cy="1895480"/>
          </a:xfrm>
          <a:prstGeom prst="rect">
            <a:avLst/>
          </a:prstGeom>
        </p:spPr>
      </p:pic>
      <p:pic>
        <p:nvPicPr>
          <p:cNvPr id="16" name="รูปภาพ 15" descr="untitled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28662" y="3929066"/>
            <a:ext cx="2571768" cy="29289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รูปภาพ 3" descr="079100072_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57166"/>
            <a:ext cx="8215370" cy="6143668"/>
          </a:xfrm>
          <a:prstGeom prst="rect">
            <a:avLst/>
          </a:prstGeom>
          <a:ln w="38100" cap="sq">
            <a:solidFill>
              <a:schemeClr val="tx2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285884"/>
          </a:xfrm>
          <a:prstGeom prst="rect">
            <a:avLst/>
          </a:prstGeom>
        </p:spPr>
      </p:pic>
      <p:sp>
        <p:nvSpPr>
          <p:cNvPr id="8" name="สี่เหลี่ยมมุมมน 7"/>
          <p:cNvSpPr/>
          <p:nvPr/>
        </p:nvSpPr>
        <p:spPr>
          <a:xfrm>
            <a:off x="1214414" y="4214818"/>
            <a:ext cx="6786610" cy="78581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/>
              <a:t>มีการให้บริการผู้ติดเชื้อ</a:t>
            </a:r>
            <a:r>
              <a:rPr lang="th-TH" sz="3200" b="1" dirty="0" err="1" smtClean="0"/>
              <a:t>เอช</a:t>
            </a:r>
            <a:r>
              <a:rPr lang="th-TH" sz="3200" b="1" dirty="0" smtClean="0"/>
              <a:t>ไอวี/เอดส์อย่างครบวงจร</a:t>
            </a:r>
            <a:endParaRPr lang="th-TH" sz="3200" b="1" dirty="0"/>
          </a:p>
        </p:txBody>
      </p:sp>
      <p:sp>
        <p:nvSpPr>
          <p:cNvPr id="9" name="สี่เหลี่ยมมุมมน 8"/>
          <p:cNvSpPr/>
          <p:nvPr/>
        </p:nvSpPr>
        <p:spPr>
          <a:xfrm>
            <a:off x="1643042" y="1928802"/>
            <a:ext cx="6072230" cy="13573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err="1" smtClean="0">
                <a:cs typeface="+mj-cs"/>
              </a:rPr>
              <a:t>อัต</a:t>
            </a:r>
            <a:r>
              <a:rPr lang="th-TH" sz="3200" b="1" dirty="0" smtClean="0">
                <a:cs typeface="+mj-cs"/>
              </a:rPr>
              <a:t>ลักษณ์โรงพยาบาล</a:t>
            </a:r>
          </a:p>
          <a:p>
            <a:pPr algn="ctr"/>
            <a:r>
              <a:rPr lang="th-TH" sz="3200" b="1" dirty="0" smtClean="0">
                <a:cs typeface="+mj-cs"/>
              </a:rPr>
              <a:t>รับผิดชอบ โปร่งใส ใส่ใจให้บริการ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214414" y="1571588"/>
          <a:ext cx="6980238" cy="5286412"/>
        </p:xfrm>
        <a:graphic>
          <a:graphicData uri="http://schemas.openxmlformats.org/presentationml/2006/ole">
            <p:oleObj spid="_x0000_s1026" name="เอกสาร" r:id="rId4" imgW="6914153" imgH="8481065" progId="Word.Document.12">
              <p:embed/>
            </p:oleObj>
          </a:graphicData>
        </a:graphic>
      </p:graphicFrame>
      <p:pic>
        <p:nvPicPr>
          <p:cNvPr id="6" name="รูปภาพ 5" descr="bann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  <p:sp>
        <p:nvSpPr>
          <p:cNvPr id="7" name="สี่เหลี่ยมมุมมน 6"/>
          <p:cNvSpPr/>
          <p:nvPr/>
        </p:nvSpPr>
        <p:spPr>
          <a:xfrm>
            <a:off x="2500298" y="1142984"/>
            <a:ext cx="4357718" cy="42862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แนวทางดูแลรักษาผู้ป่วยวัณโรคที่ติดเชื้อ</a:t>
            </a:r>
            <a:r>
              <a:rPr lang="th-TH" sz="2000" dirty="0" err="1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เอช</a:t>
            </a:r>
            <a:r>
              <a:rPr lang="th-TH" sz="2000" dirty="0" smtClean="0">
                <a:solidFill>
                  <a:schemeClr val="tx2">
                    <a:lumMod val="50000"/>
                  </a:schemeClr>
                </a:solidFill>
                <a:cs typeface="+mj-cs"/>
              </a:rPr>
              <a:t>ไอวี/เอดส์</a:t>
            </a:r>
            <a:endParaRPr lang="th-TH" sz="2000" dirty="0">
              <a:solidFill>
                <a:schemeClr val="tx2">
                  <a:lumMod val="50000"/>
                </a:schemeClr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1357290" y="1643050"/>
            <a:ext cx="6643734" cy="407196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ศูนย์ประสานงานด้านเอดส์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เปิดทำการ จันทร์-ศุกร์ เวลา 8.00 – 16.00 น.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คลินิกสุขภาพพิเศษอายุรก</a:t>
            </a:r>
            <a:r>
              <a:rPr lang="th-TH" b="1" dirty="0" err="1" smtClean="0">
                <a:solidFill>
                  <a:schemeClr val="tx1"/>
                </a:solidFill>
              </a:rPr>
              <a:t>รรม</a:t>
            </a:r>
            <a:r>
              <a:rPr lang="th-TH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เปิดทำการ ทุกวันจันทร์ เวลา13.00 – 16.00 น.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คลินิกวัณโรคและปอด</a:t>
            </a:r>
          </a:p>
          <a:p>
            <a:pPr algn="ctr"/>
            <a:r>
              <a:rPr lang="th-TH" b="1" dirty="0" smtClean="0">
                <a:solidFill>
                  <a:schemeClr val="tx1"/>
                </a:solidFill>
              </a:rPr>
              <a:t>เปิดทำการ ทุกวันพฤหัสบดี เวลา 13.00 – 16.00 น.</a:t>
            </a:r>
          </a:p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5" name="รูปภาพ 4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642910" y="1571613"/>
          <a:ext cx="7786743" cy="3929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7784"/>
                <a:gridCol w="1000132"/>
                <a:gridCol w="1000132"/>
                <a:gridCol w="928695"/>
              </a:tblGrid>
              <a:tr h="748883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จำนวนผู้ติดเชื้อ</a:t>
                      </a:r>
                      <a:r>
                        <a:rPr lang="th-TH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เอช</a:t>
                      </a:r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ไอวี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ปี 2555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ปี 2556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ปี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42188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cs typeface="+mj-cs"/>
                        </a:rPr>
                        <a:t>จำนวนผู้ติดเชื้อเอชไอวีที่ขึ้นทะเบียนการรักษาในปี 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1578 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ราย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1765 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ราย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1883 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ราย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23580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effectLst/>
                          <a:cs typeface="+mj-cs"/>
                        </a:rPr>
                        <a:t>   1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. ผู้ติดเชื้อเอชไอวีที่ขึ้นทะเบียนได้รับการตรวจคัด กรองวัณโรค </a:t>
                      </a:r>
                      <a:endParaRPr lang="th-TH" sz="2000" u="none" strike="noStrike" dirty="0" smtClean="0">
                        <a:effectLst/>
                        <a:cs typeface="+mj-cs"/>
                      </a:endParaRPr>
                    </a:p>
                    <a:p>
                      <a:pPr algn="l" fontAlgn="ctr"/>
                      <a:r>
                        <a:rPr lang="th-TH" sz="2000" u="none" strike="noStrike" dirty="0" smtClean="0">
                          <a:effectLst/>
                          <a:cs typeface="+mj-cs"/>
                        </a:rPr>
                        <a:t>(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รายใหม่ </a:t>
                      </a:r>
                      <a:r>
                        <a:rPr lang="en-US" sz="2000" u="none" strike="noStrike" dirty="0">
                          <a:effectLst/>
                          <a:cs typeface="+mj-cs"/>
                        </a:rPr>
                        <a:t>CXR+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59348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522522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effectLst/>
                          <a:cs typeface="+mj-cs"/>
                        </a:rPr>
                        <a:t>   2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. ผู้ติดเชื้อ</a:t>
                      </a:r>
                      <a:r>
                        <a:rPr lang="th-TH" sz="2000" u="none" strike="noStrike" dirty="0" err="1">
                          <a:effectLst/>
                          <a:cs typeface="+mj-cs"/>
                        </a:rPr>
                        <a:t>เอช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ไอวีที่ขึ้นทะเบียนได้รับการตรวจคัด กรองวัณโรคพบป่วยวัณโรค 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59348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208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 ราย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251</a:t>
                      </a:r>
                      <a:r>
                        <a:rPr lang="en-US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ราย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271 </a:t>
                      </a:r>
                      <a:r>
                        <a:rPr lang="th-TH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ราย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รูปภาพ 8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771498" y="1643049"/>
          <a:ext cx="7872468" cy="3730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82465"/>
                <a:gridCol w="961177"/>
                <a:gridCol w="1000132"/>
                <a:gridCol w="928694"/>
              </a:tblGrid>
              <a:tr h="603405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จำนวนผู้ป่วยวัณโรค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ปี2555</a:t>
                      </a:r>
                      <a:r>
                        <a:rPr lang="th-TH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 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ปี 2556 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ปี 2557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2"/>
                    </a:solidFill>
                  </a:tcPr>
                </a:tc>
              </a:tr>
              <a:tr h="552321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effectLst/>
                          <a:cs typeface="+mj-cs"/>
                        </a:rPr>
                        <a:t> จำนวน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ผู้ป่วยวัณโรคที่ขึ้นทะเบียนการรักษาในปี 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255 </a:t>
                      </a:r>
                      <a:r>
                        <a:rPr lang="th-TH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ราย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220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ราย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180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 </a:t>
                      </a:r>
                      <a:r>
                        <a:rPr lang="th-TH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+mj-cs"/>
                        </a:rPr>
                        <a:t>ราย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04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effectLst/>
                          <a:cs typeface="+mj-cs"/>
                        </a:rPr>
                        <a:t>   1. จำนวน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ผู้ป่วยวัณโรคที่ขึ้นทะเบียนการรักษาในปีได้รับการตรวจ</a:t>
                      </a:r>
                      <a:r>
                        <a:rPr lang="th-TH" sz="2000" u="none" strike="noStrike" dirty="0" smtClean="0">
                          <a:effectLst/>
                          <a:cs typeface="+mj-cs"/>
                        </a:rPr>
                        <a:t>เลือดคัด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กรองเอชไอวี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44020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effectLst/>
                          <a:cs typeface="+mj-cs"/>
                        </a:rPr>
                        <a:t>  2. จำนวน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ผู้ป่วยวัณโรคที่ขึ้นทะเบียนการรักษาพบผลเลือดเอชไอวี </a:t>
                      </a:r>
                      <a:r>
                        <a:rPr lang="en-US" sz="2000" u="none" strike="noStrike" dirty="0">
                          <a:effectLst/>
                          <a:cs typeface="+mj-cs"/>
                        </a:rPr>
                        <a:t>positive (</a:t>
                      </a:r>
                      <a:r>
                        <a:rPr lang="th-TH" sz="2000" u="none" strike="noStrike" dirty="0">
                          <a:effectLst/>
                          <a:cs typeface="+mj-cs"/>
                        </a:rPr>
                        <a:t>คิดร้อยละต่อผู้ป่วยทั้งหมด)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 </a:t>
                      </a:r>
                      <a:r>
                        <a:rPr lang="th-TH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ราย </a:t>
                      </a:r>
                      <a:endParaRPr lang="en-US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0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ราย</a:t>
                      </a:r>
                      <a:endParaRPr lang="en-US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r>
                        <a:rPr lang="th-TH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ราย</a:t>
                      </a:r>
                      <a:endParaRPr lang="en-US" sz="20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รูปภาพ 5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28596" y="1214423"/>
          <a:ext cx="8358245" cy="5492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23902"/>
                <a:gridCol w="1044781"/>
                <a:gridCol w="1044781"/>
                <a:gridCol w="1044781"/>
              </a:tblGrid>
              <a:tr h="5196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TB/HIV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ปี 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2555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ปี</a:t>
                      </a:r>
                      <a:r>
                        <a:rPr lang="th-TH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 </a:t>
                      </a:r>
                      <a:r>
                        <a:rPr lang="en-US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2556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ปี</a:t>
                      </a:r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 2557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50119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 1. จำนวน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ผู้ป่วยวัณโรคที่ขึ้นทะเบียนการรักษาพบผลเลือด</a:t>
                      </a:r>
                      <a:r>
                        <a:rPr lang="th-TH" sz="2000" u="none" strike="noStrike" dirty="0" err="1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เอช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ไอวี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positive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ได้รับการตรวจ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CD4</a:t>
                      </a:r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(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คิดร้อยละต่อผู้ป่วย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HIV positive)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j-cs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7818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 2. จำนวน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ผู้ป่วยวัณโรคและเอชไอวี ได้รับยาต้านไวรัสตามเกณฑ์การ</a:t>
                      </a:r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รักษา                                                (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คิดต่อจำนวนผู้ป่วย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HIV positive)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97.60%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98.40%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98.50%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7818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 3.</a:t>
                      </a:r>
                      <a:r>
                        <a:rPr lang="th-TH" sz="2000" u="none" strike="noStrike" baseline="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</a:t>
                      </a:r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จำนวน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ผู้ป่วยวัณโรคและ</a:t>
                      </a:r>
                      <a:r>
                        <a:rPr lang="th-TH" sz="2000" u="none" strike="noStrike" dirty="0" err="1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เอช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OI)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100%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8859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 4. </a:t>
                      </a:r>
                      <a:r>
                        <a:rPr lang="th-TH" sz="2000" u="none" strike="noStrike" baseline="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</a:t>
                      </a:r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ผู้ป่วย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วัณโรคและเอชไอวีได้รับยาต้านไวรัสภายใน 2-8  อาทิตย์ตามเกณฑ์</a:t>
                      </a:r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ประเทศ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(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CD4&lt;50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ภายใน 2 สัปดาห์,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CD4&gt; 50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ภายใน 2-8 สัปดาห์ )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97.60%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98.40%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98.50%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H SarabunPSK"/>
                        <a:ea typeface="+mn-ea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7818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baseline="0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 5.  </a:t>
                      </a:r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45 </a:t>
                      </a:r>
                      <a:r>
                        <a:rPr lang="th-TH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ราย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</a:t>
                      </a:r>
                      <a:r>
                        <a:rPr lang="th-TH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ราย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th-TH" sz="2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ราย</a:t>
                      </a:r>
                      <a:endParaRPr lang="en-US" sz="20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9635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 6.  </a:t>
                      </a:r>
                      <a:r>
                        <a:rPr lang="th-TH" sz="2000" u="none" strike="noStrike" dirty="0" err="1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ค่ามัธย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ฐานระยะเวลาในการเริ่มยาต้านไวรัส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Median time</a:t>
                      </a:r>
                      <a:r>
                        <a:rPr lang="en-US" sz="2000" b="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(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วัน)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8.0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144.5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j-cs"/>
                        </a:rPr>
                        <a:t>136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3272">
                <a:tc>
                  <a:txBody>
                    <a:bodyPr/>
                    <a:lstStyle/>
                    <a:p>
                      <a:pPr algn="l" fontAlgn="ctr"/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  7.  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Median </a:t>
                      </a:r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CD4 </a:t>
                      </a:r>
                      <a:r>
                        <a:rPr lang="th-TH" sz="2000" u="none" strike="noStrike" dirty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ของผู้ป่วยวัณโรคและเอชไอ</a:t>
                      </a:r>
                      <a:r>
                        <a:rPr lang="th-TH" sz="2000" u="none" strike="noStrike" dirty="0" smtClean="0">
                          <a:solidFill>
                            <a:schemeClr val="tx1"/>
                          </a:solidFill>
                          <a:effectLst/>
                          <a:cs typeface="+mj-cs"/>
                        </a:rPr>
                        <a:t>วี</a:t>
                      </a:r>
                      <a:endParaRPr lang="th-TH" sz="20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j-cs"/>
                      </a:endParaRPr>
                    </a:p>
                  </a:txBody>
                  <a:tcPr marL="6594" marR="6594" marT="6594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cs"/>
                        </a:rPr>
                        <a:t> </a:t>
                      </a:r>
                      <a:r>
                        <a:rPr lang="en-US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cs"/>
                        </a:rPr>
                        <a:t>104.5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cs"/>
                        </a:rPr>
                        <a:t>52.0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cs typeface="+mj-cs"/>
                        </a:rPr>
                        <a:t>153</a:t>
                      </a:r>
                      <a:endParaRPr lang="en-US" sz="20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  <a:cs typeface="+mj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รูปภาพ 4" descr="ban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ยกนูน 6"/>
          <p:cNvSpPr/>
          <p:nvPr/>
        </p:nvSpPr>
        <p:spPr>
          <a:xfrm>
            <a:off x="2571736" y="1285860"/>
            <a:ext cx="3786214" cy="1071570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j-cs"/>
              </a:rPr>
              <a:t>สภาพปัญหา</a:t>
            </a:r>
            <a:endParaRPr lang="th-TH" sz="3600" b="1" dirty="0">
              <a:solidFill>
                <a:schemeClr val="tx1">
                  <a:lumMod val="65000"/>
                  <a:lumOff val="35000"/>
                </a:schemeClr>
              </a:solidFill>
              <a:cs typeface="+mj-cs"/>
            </a:endParaRPr>
          </a:p>
        </p:txBody>
      </p:sp>
      <p:graphicFrame>
        <p:nvGraphicFramePr>
          <p:cNvPr id="8" name="ไดอะแกรม 7"/>
          <p:cNvGraphicFramePr/>
          <p:nvPr/>
        </p:nvGraphicFramePr>
        <p:xfrm>
          <a:off x="0" y="2428868"/>
          <a:ext cx="9144000" cy="4429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รูปภาพ 8" descr="bb-004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71600" y="2564904"/>
            <a:ext cx="792088" cy="892420"/>
          </a:xfrm>
          <a:prstGeom prst="rect">
            <a:avLst/>
          </a:prstGeom>
        </p:spPr>
      </p:pic>
      <p:pic>
        <p:nvPicPr>
          <p:cNvPr id="10" name="รูปภาพ 9" descr="imagesCA82BT8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043608" y="4149080"/>
            <a:ext cx="648072" cy="699077"/>
          </a:xfrm>
          <a:prstGeom prst="rect">
            <a:avLst/>
          </a:prstGeom>
        </p:spPr>
      </p:pic>
      <p:pic>
        <p:nvPicPr>
          <p:cNvPr id="11" name="รูปภาพ 10" descr="bann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1071546"/>
          </a:xfrm>
          <a:prstGeom prst="rect">
            <a:avLst/>
          </a:prstGeom>
        </p:spPr>
      </p:pic>
      <p:pic>
        <p:nvPicPr>
          <p:cNvPr id="12" name="รูปภาพ 11" descr="ดาวน์โหลด (2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87624" y="5445225"/>
            <a:ext cx="434766" cy="8640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756</Words>
  <Application>Microsoft Office PowerPoint</Application>
  <PresentationFormat>นำเสนอทางหน้าจอ (4:3)</PresentationFormat>
  <Paragraphs>111</Paragraphs>
  <Slides>12</Slides>
  <Notes>3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4" baseType="lpstr">
      <vt:lpstr>ชุดรูปแบบของ Office</vt:lpstr>
      <vt:lpstr>เอกสาร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Acer</dc:creator>
  <cp:lastModifiedBy>nilrat</cp:lastModifiedBy>
  <cp:revision>68</cp:revision>
  <dcterms:created xsi:type="dcterms:W3CDTF">2015-05-28T04:34:16Z</dcterms:created>
  <dcterms:modified xsi:type="dcterms:W3CDTF">2015-05-30T13:26:02Z</dcterms:modified>
</cp:coreProperties>
</file>